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5" r:id="rId4"/>
    <p:sldId id="269" r:id="rId5"/>
    <p:sldId id="270" r:id="rId6"/>
    <p:sldId id="271" r:id="rId7"/>
    <p:sldId id="257" r:id="rId8"/>
    <p:sldId id="260" r:id="rId9"/>
    <p:sldId id="276" r:id="rId10"/>
    <p:sldId id="277" r:id="rId11"/>
    <p:sldId id="278" r:id="rId12"/>
    <p:sldId id="279" r:id="rId13"/>
    <p:sldId id="280" r:id="rId14"/>
    <p:sldId id="281" r:id="rId15"/>
    <p:sldId id="259" r:id="rId16"/>
    <p:sldId id="28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33" autoAdjust="0"/>
  </p:normalViewPr>
  <p:slideViewPr>
    <p:cSldViewPr>
      <p:cViewPr varScale="1">
        <p:scale>
          <a:sx n="69" d="100"/>
          <a:sy n="69" d="100"/>
        </p:scale>
        <p:origin x="-12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76EF-F115-46E8-994E-208A71C81915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D121-2924-4137-8A3A-EDF773804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9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76EF-F115-46E8-994E-208A71C81915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D121-2924-4137-8A3A-EDF773804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12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76EF-F115-46E8-994E-208A71C81915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D121-2924-4137-8A3A-EDF773804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68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76EF-F115-46E8-994E-208A71C81915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D121-2924-4137-8A3A-EDF773804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10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76EF-F115-46E8-994E-208A71C81915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D121-2924-4137-8A3A-EDF773804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03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76EF-F115-46E8-994E-208A71C81915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D121-2924-4137-8A3A-EDF773804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158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76EF-F115-46E8-994E-208A71C81915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D121-2924-4137-8A3A-EDF773804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0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76EF-F115-46E8-994E-208A71C81915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D121-2924-4137-8A3A-EDF773804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19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76EF-F115-46E8-994E-208A71C81915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D121-2924-4137-8A3A-EDF773804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93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76EF-F115-46E8-994E-208A71C81915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D121-2924-4137-8A3A-EDF773804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28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76EF-F115-46E8-994E-208A71C81915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D121-2924-4137-8A3A-EDF773804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000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C76EF-F115-46E8-994E-208A71C81915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9D121-2924-4137-8A3A-EDF7738040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595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Factoring by Grouping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08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Cases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Example 7: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6</m:t>
                      </m:r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+16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803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Cases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Example 8: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r>
                        <a:rPr lang="en-US" b="0" i="1" smtClean="0">
                          <a:latin typeface="Cambria Math"/>
                        </a:rPr>
                        <m:t>𝑎𝑏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+3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+3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803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Cases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Example 9: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</a:rPr>
                        <m:t>𝑥𝑦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𝑤𝑥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𝑤𝑦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803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Cases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Example 10: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+1−36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803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Cases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Example 11: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latin typeface="Cambria Math"/>
                        </a:rPr>
                        <m:t>5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𝑤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−10</m:t>
                      </m:r>
                      <m:r>
                        <a:rPr lang="en-US" b="0" i="1" smtClean="0">
                          <a:latin typeface="Cambria Math"/>
                        </a:rPr>
                        <m:t>𝑤𝑧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−49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803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19332" y="2133600"/>
            <a:ext cx="8534400" cy="4038600"/>
          </a:xfrm>
        </p:spPr>
        <p:txBody>
          <a:bodyPr>
            <a:normAutofit/>
          </a:bodyPr>
          <a:lstStyle/>
          <a:p>
            <a:pPr marL="0" indent="0">
              <a:buSzTx/>
              <a:buNone/>
            </a:pPr>
            <a:r>
              <a:rPr lang="en-US" altLang="en-US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x</a:t>
            </a:r>
            <a:r>
              <a:rPr lang="en-US" altLang="en-US" sz="2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+ 4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+ 4 = </a:t>
            </a:r>
            <a:endParaRPr lang="en-US" alt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SzTx/>
              <a:buNone/>
            </a:pPr>
            <a:r>
              <a:rPr lang="en-US" altLang="en-US" sz="26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x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en-US" sz="2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· 4 + </a:t>
            </a:r>
            <a:r>
              <a:rPr lang="en-US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· 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· 4 =</a:t>
            </a:r>
          </a:p>
          <a:p>
            <a:pPr>
              <a:buSzTx/>
              <a:buFont typeface="Wingdings" pitchFamily="2" charset="2"/>
              <a:buNone/>
            </a:pP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6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6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baseline="30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+ 4)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6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baseline="30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+ 4)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>
              <a:buSzTx/>
              <a:buFont typeface="Wingdings" pitchFamily="2" charset="2"/>
              <a:buNone/>
            </a:pP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6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baseline="30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+ 4)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SzTx/>
              <a:buNone/>
            </a:pP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2</a:t>
            </a:r>
            <a:r>
              <a:rPr lang="en-US" altLang="en-US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10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+ 5 = </a:t>
            </a:r>
            <a:endParaRPr lang="en-US" alt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SzTx/>
              <a:buNone/>
            </a:pPr>
            <a:r>
              <a:rPr lang="en-US" altLang="en-US" sz="2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6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baseline="30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2x – </a:t>
            </a:r>
            <a:r>
              <a:rPr lang="en-US" altLang="en-US" sz="2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baseline="30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· 1 – </a:t>
            </a:r>
            <a:r>
              <a:rPr lang="en-US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· 2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· (– 1) =</a:t>
            </a:r>
          </a:p>
          <a:p>
            <a:pPr>
              <a:buSzTx/>
              <a:buFont typeface="Wingdings" pitchFamily="2" charset="2"/>
              <a:buNone/>
            </a:pP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6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baseline="30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en-US" sz="26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1)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en-US" sz="26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1)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>
              <a:buSzTx/>
              <a:buFont typeface="Wingdings" pitchFamily="2" charset="2"/>
              <a:buNone/>
            </a:pP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en-US" sz="26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1)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6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baseline="30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en-US" sz="2600" b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316867" name="Text Box 3"/>
          <p:cNvSpPr txBox="1">
            <a:spLocks noChangeArrowheads="1"/>
          </p:cNvSpPr>
          <p:nvPr/>
        </p:nvSpPr>
        <p:spPr bwMode="auto">
          <a:xfrm>
            <a:off x="519332" y="1459742"/>
            <a:ext cx="8001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sz="2800"/>
              <a:t>Factor each of the following polynomials by grouping.</a:t>
            </a:r>
            <a:endParaRPr lang="en-US" altLang="en-US"/>
          </a:p>
        </p:txBody>
      </p:sp>
      <p:sp>
        <p:nvSpPr>
          <p:cNvPr id="1316869" name="Text Box 5"/>
          <p:cNvSpPr txBox="1">
            <a:spLocks noChangeArrowheads="1"/>
          </p:cNvSpPr>
          <p:nvPr/>
        </p:nvSpPr>
        <p:spPr bwMode="auto">
          <a:xfrm>
            <a:off x="302455" y="492150"/>
            <a:ext cx="1905000" cy="588963"/>
          </a:xfrm>
          <a:prstGeom prst="rect">
            <a:avLst/>
          </a:prstGeom>
          <a:solidFill>
            <a:srgbClr val="2D4202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200" b="1" dirty="0" smtClean="0">
                <a:solidFill>
                  <a:schemeClr val="bg2"/>
                </a:solidFill>
              </a:rPr>
              <a:t>Try These</a:t>
            </a:r>
            <a:endParaRPr lang="en-US" altLang="en-US" sz="3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59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1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1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1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1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1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1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1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1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1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6866" grpId="0" build="p" bldLvl="2" autoUpdateAnimBg="0"/>
      <p:bldP spid="131686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3)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</a:rPr>
                      <m:t>𝑎𝑥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𝑏𝑥</m:t>
                    </m:r>
                    <m:r>
                      <a:rPr lang="en-US" b="0" i="1" smtClean="0">
                        <a:latin typeface="Cambria Math"/>
                      </a:rPr>
                      <m:t>+2</m:t>
                    </m:r>
                    <m:r>
                      <a:rPr lang="en-US" b="0" i="1" smtClean="0">
                        <a:latin typeface="Cambria Math"/>
                      </a:rPr>
                      <m:t>𝑎𝑦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𝑏𝑦</m:t>
                    </m:r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4)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8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−4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5)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−2</m:t>
                    </m:r>
                    <m:r>
                      <a:rPr lang="en-US" b="0" i="1" smtClean="0">
                        <a:latin typeface="Cambria Math"/>
                      </a:rPr>
                      <m:t>𝑎𝑦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𝑐𝑎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𝑐𝑦</m:t>
                    </m:r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6)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25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−20</m:t>
                    </m:r>
                    <m:r>
                      <a:rPr lang="en-US" b="0" i="1" smtClean="0">
                        <a:latin typeface="Cambria Math"/>
                      </a:rPr>
                      <m:t>𝑎𝑏</m:t>
                    </m:r>
                    <m:r>
                      <a:rPr lang="en-US" b="0" i="1" smtClean="0">
                        <a:latin typeface="Cambria Math"/>
                      </a:rPr>
                      <m:t>+4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−9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676400" y="609600"/>
            <a:ext cx="4879145" cy="588963"/>
          </a:xfrm>
          <a:prstGeom prst="rect">
            <a:avLst/>
          </a:prstGeom>
          <a:solidFill>
            <a:srgbClr val="2D4202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200" b="1" dirty="0" smtClean="0">
                <a:solidFill>
                  <a:schemeClr val="bg2"/>
                </a:solidFill>
              </a:rPr>
              <a:t>Try These</a:t>
            </a:r>
            <a:endParaRPr lang="en-US" altLang="en-US" sz="3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66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14312"/>
            <a:ext cx="8001000" cy="5881687"/>
          </a:xfrm>
        </p:spPr>
        <p:txBody>
          <a:bodyPr>
            <a:no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en-US" altLang="en-US" sz="2800" b="1" i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Factoring a Four-Term Polynomial by Grouping</a:t>
            </a:r>
          </a:p>
          <a:p>
            <a:pPr marL="990600" lvl="1" indent="-533400">
              <a:buClr>
                <a:schemeClr val="tx1"/>
              </a:buClr>
              <a:buSzTx/>
              <a:buFont typeface="Wingdings" pitchFamily="2" charset="2"/>
              <a:buAutoNum type="arabicParenR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Arrange the terms so that the first two terms have a common factor and the last two terms have a common factor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0600" lvl="1" indent="-533400">
              <a:buClr>
                <a:schemeClr val="tx1"/>
              </a:buClr>
              <a:buSzTx/>
              <a:buFont typeface="Wingdings" pitchFamily="2" charset="2"/>
              <a:buAutoNum type="arabicParenR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each pair of terms, use the distributive property to factor out the pair’s greatest common factor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0600" lvl="1" indent="-533400">
              <a:buClr>
                <a:schemeClr val="tx1"/>
              </a:buClr>
              <a:buSzTx/>
              <a:buFont typeface="Wingdings" pitchFamily="2" charset="2"/>
              <a:buAutoNum type="arabicParenR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there is now a common binomial factor, factor it out.</a:t>
            </a:r>
          </a:p>
          <a:p>
            <a:pPr marL="990600" lvl="1" indent="-533400">
              <a:buClr>
                <a:schemeClr val="tx1"/>
              </a:buClr>
              <a:buSzTx/>
              <a:buFont typeface="Wingdings" pitchFamily="2" charset="2"/>
              <a:buAutoNum type="arabicParenR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there is no common binomial factor in step 3, begin again, rearranging the terms differently.  </a:t>
            </a:r>
          </a:p>
          <a:p>
            <a:pPr marL="1447800" lvl="2" indent="-533400">
              <a:buClr>
                <a:schemeClr val="tx2"/>
              </a:buClr>
              <a:buSzPct val="85000"/>
              <a:buFontTx/>
              <a:buChar char="•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no rearrangement leads to a common binomial factor, the polynomial cannot be factored.</a:t>
            </a:r>
          </a:p>
        </p:txBody>
      </p:sp>
    </p:spTree>
    <p:extLst>
      <p:ext uri="{BB962C8B-B14F-4D97-AF65-F5344CB8AC3E}">
        <p14:creationId xmlns:p14="http://schemas.microsoft.com/office/powerpoint/2010/main" val="18231219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1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1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1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1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1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1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5842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Factoring by Grouping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there will be special cases: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of Two Squares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Difference/Sum of Two Cubes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Perfect Square Trinomial and Perfect Square Monomial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there will be 5 terms</a:t>
            </a:r>
          </a:p>
          <a:p>
            <a:pPr lvl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Trinomial and Binomial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99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US" alt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Factor by Grouping</a:t>
            </a:r>
            <a:br>
              <a:rPr lang="en-US" alt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1:</a:t>
            </a:r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43000" y="152400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FACTOR: </a:t>
            </a:r>
            <a:r>
              <a:rPr lang="en-US" altLang="en-US" b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b="1" i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xy</a:t>
            </a:r>
            <a:r>
              <a:rPr lang="en-US" altLang="en-US" b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 - 21</a:t>
            </a:r>
            <a:r>
              <a:rPr lang="en-US" altLang="en-US" b="1" i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b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 + 5</a:t>
            </a:r>
            <a:r>
              <a:rPr lang="en-US" altLang="en-US" b="1" i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b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 – 35</a:t>
            </a:r>
          </a:p>
          <a:p>
            <a:pPr>
              <a:lnSpc>
                <a:spcPct val="90000"/>
              </a:lnSpc>
            </a:pP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Factor the first two terms: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     </a:t>
            </a: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b="1" i="1" dirty="0">
                <a:latin typeface="Times New Roman" pitchFamily="18" charset="0"/>
                <a:cs typeface="Times New Roman" panose="02020603050405020304" pitchFamily="18" charset="0"/>
              </a:rPr>
              <a:t>xy</a:t>
            </a: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- 21</a:t>
            </a:r>
            <a:r>
              <a:rPr lang="en-US" altLang="en-US" b="1" i="1" dirty="0">
                <a:latin typeface="Times New Roman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= 3</a:t>
            </a:r>
            <a:r>
              <a:rPr lang="en-US" altLang="en-US" b="1" i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b="1" i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 – 7)</a:t>
            </a:r>
          </a:p>
          <a:p>
            <a:pPr>
              <a:lnSpc>
                <a:spcPct val="90000"/>
              </a:lnSpc>
            </a:pP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Factor the last two terms: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   + 5</a:t>
            </a:r>
            <a:r>
              <a:rPr lang="en-US" altLang="en-US" b="1" i="1" dirty="0">
                <a:latin typeface="Times New Roman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- 35 = </a:t>
            </a: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b="1" i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 – 7)</a:t>
            </a:r>
          </a:p>
          <a:p>
            <a:pPr>
              <a:lnSpc>
                <a:spcPct val="90000"/>
              </a:lnSpc>
            </a:pPr>
            <a:r>
              <a:rPr lang="en-US" altLang="en-US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The green parentheses are the same so it’s the common factor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   Now you have a common factor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32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          (</a:t>
            </a:r>
            <a:r>
              <a:rPr lang="en-US" altLang="en-US" sz="3200" b="1" i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32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 - 7) </a:t>
            </a:r>
            <a:r>
              <a:rPr lang="en-US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(3</a:t>
            </a:r>
            <a:r>
              <a:rPr lang="en-US" altLang="en-US" sz="3200" b="1" i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+ 5)</a:t>
            </a:r>
          </a:p>
        </p:txBody>
      </p:sp>
    </p:spTree>
    <p:extLst>
      <p:ext uri="{BB962C8B-B14F-4D97-AF65-F5344CB8AC3E}">
        <p14:creationId xmlns:p14="http://schemas.microsoft.com/office/powerpoint/2010/main" val="98444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Factor by Grouping</a:t>
            </a:r>
            <a:br>
              <a:rPr lang="en-US" alt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2: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7640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FACTOR: </a:t>
            </a:r>
            <a:r>
              <a:rPr lang="en-US" altLang="en-US" b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b="1" i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mx</a:t>
            </a:r>
            <a:r>
              <a:rPr lang="en-US" altLang="en-US" b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 – 4</a:t>
            </a:r>
            <a:r>
              <a:rPr lang="en-US" altLang="en-US" b="1" i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m </a:t>
            </a:r>
            <a:r>
              <a:rPr lang="en-US" altLang="en-US" b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+ 3</a:t>
            </a:r>
            <a:r>
              <a:rPr lang="en-US" altLang="en-US" b="1" i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rx</a:t>
            </a:r>
            <a:r>
              <a:rPr lang="en-US" altLang="en-US" b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 – 2</a:t>
            </a:r>
            <a:r>
              <a:rPr lang="en-US" altLang="en-US" b="1" i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r</a:t>
            </a:r>
          </a:p>
          <a:p>
            <a:pPr>
              <a:lnSpc>
                <a:spcPct val="90000"/>
              </a:lnSpc>
            </a:pP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Factor the first two terms: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    6</a:t>
            </a:r>
            <a:r>
              <a:rPr lang="en-US" altLang="en-US" b="1" i="1" dirty="0">
                <a:latin typeface="Times New Roman" pitchFamily="18" charset="0"/>
                <a:cs typeface="Times New Roman" panose="02020603050405020304" pitchFamily="18" charset="0"/>
              </a:rPr>
              <a:t>mx</a:t>
            </a: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– 4</a:t>
            </a:r>
            <a:r>
              <a:rPr lang="en-US" altLang="en-US" b="1" i="1" dirty="0">
                <a:latin typeface="Times New Roman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= 2</a:t>
            </a:r>
            <a:r>
              <a:rPr lang="en-US" altLang="en-US" b="1" i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(3</a:t>
            </a:r>
            <a:r>
              <a:rPr lang="en-US" altLang="en-US" b="1" i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 - 2)</a:t>
            </a:r>
          </a:p>
          <a:p>
            <a:pPr>
              <a:lnSpc>
                <a:spcPct val="90000"/>
              </a:lnSpc>
            </a:pP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Factor the last two terms: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   + 3</a:t>
            </a:r>
            <a:r>
              <a:rPr lang="en-US" altLang="en-US" b="1" i="1" dirty="0">
                <a:latin typeface="Times New Roman" pitchFamily="18" charset="0"/>
                <a:cs typeface="Times New Roman" panose="02020603050405020304" pitchFamily="18" charset="0"/>
              </a:rPr>
              <a:t>rx</a:t>
            </a: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– 2</a:t>
            </a:r>
            <a:r>
              <a:rPr lang="en-US" altLang="en-US" b="1" i="1" dirty="0">
                <a:latin typeface="Times New Roman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= </a:t>
            </a:r>
            <a:r>
              <a:rPr lang="en-US" altLang="en-US" b="1" i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(3</a:t>
            </a:r>
            <a:r>
              <a:rPr lang="en-US" altLang="en-US" b="1" i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 - 2)</a:t>
            </a:r>
          </a:p>
          <a:p>
            <a:pPr>
              <a:lnSpc>
                <a:spcPct val="90000"/>
              </a:lnSpc>
            </a:pPr>
            <a:r>
              <a:rPr lang="en-US" altLang="en-US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 The green parentheses are the same so it’s the common factor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b="1" dirty="0">
                <a:latin typeface="Times New Roman" pitchFamily="18" charset="0"/>
                <a:cs typeface="Times New Roman" panose="02020603050405020304" pitchFamily="18" charset="0"/>
              </a:rPr>
              <a:t>     Now you have a common factor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32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          (3</a:t>
            </a:r>
            <a:r>
              <a:rPr lang="en-US" altLang="en-US" sz="3200" b="1" i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32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 - 2)  </a:t>
            </a:r>
            <a:r>
              <a:rPr lang="en-US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(2</a:t>
            </a:r>
            <a:r>
              <a:rPr lang="en-US" altLang="en-US" sz="3200" b="1" i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+ </a:t>
            </a:r>
            <a:r>
              <a:rPr lang="en-US" altLang="en-US" sz="3200" b="1" i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r</a:t>
            </a:r>
            <a:r>
              <a:rPr lang="en-US" altLang="en-US" sz="32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7711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Factor by Grouping</a:t>
            </a: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772400" cy="48006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b="1" dirty="0">
                <a:latin typeface="Times New Roman" pitchFamily="18" charset="0"/>
                <a:cs typeface="Times New Roman" panose="02020603050405020304" pitchFamily="18" charset="0"/>
              </a:rPr>
              <a:t>FACTOR:  </a:t>
            </a:r>
            <a:r>
              <a:rPr lang="en-US" altLang="en-US" sz="2800" b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15</a:t>
            </a:r>
            <a:r>
              <a:rPr lang="en-US" altLang="en-US" sz="2800" b="1" i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800" b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 – 3</a:t>
            </a:r>
            <a:r>
              <a:rPr lang="en-US" altLang="en-US" sz="2800" b="1" i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xy</a:t>
            </a:r>
            <a:r>
              <a:rPr lang="en-US" altLang="en-US" sz="2800" b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 + 4</a:t>
            </a:r>
            <a:r>
              <a:rPr lang="en-US" altLang="en-US" sz="2800" b="1" i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b="1" dirty="0">
                <a:solidFill>
                  <a:srgbClr val="990099"/>
                </a:solidFill>
                <a:latin typeface="Times New Roman" pitchFamily="18" charset="0"/>
                <a:cs typeface="Times New Roman" panose="02020603050405020304" pitchFamily="18" charset="0"/>
              </a:rPr>
              <a:t> –20</a:t>
            </a:r>
          </a:p>
          <a:p>
            <a:pPr>
              <a:lnSpc>
                <a:spcPct val="90000"/>
              </a:lnSpc>
            </a:pPr>
            <a:r>
              <a:rPr lang="en-US" altLang="en-US" sz="2800" b="1" dirty="0">
                <a:latin typeface="Times New Roman" pitchFamily="18" charset="0"/>
                <a:cs typeface="Times New Roman" panose="02020603050405020304" pitchFamily="18" charset="0"/>
              </a:rPr>
              <a:t>Factor the first two terms: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     15</a:t>
            </a:r>
            <a:r>
              <a:rPr lang="en-US" alt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– 3</a:t>
            </a:r>
            <a:r>
              <a:rPr lang="en-US" alt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xy</a:t>
            </a:r>
            <a:r>
              <a:rPr lang="en-US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= 3</a:t>
            </a:r>
            <a:r>
              <a:rPr lang="en-US" alt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(5 – </a:t>
            </a:r>
            <a:r>
              <a:rPr lang="en-US" altLang="en-US" sz="2800" b="1" i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altLang="en-US" sz="2800" b="1" dirty="0">
                <a:latin typeface="Times New Roman" pitchFamily="18" charset="0"/>
                <a:cs typeface="Times New Roman" panose="02020603050405020304" pitchFamily="18" charset="0"/>
              </a:rPr>
              <a:t>Factor the last two terms: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    + 4</a:t>
            </a:r>
            <a:r>
              <a:rPr lang="en-US" alt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–20 = 4</a:t>
            </a:r>
            <a:r>
              <a:rPr lang="en-US" altLang="en-US" sz="2800" b="1" dirty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800" b="1" i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 – 5)</a:t>
            </a:r>
          </a:p>
          <a:p>
            <a:pPr>
              <a:lnSpc>
                <a:spcPct val="90000"/>
              </a:lnSpc>
            </a:pPr>
            <a:r>
              <a:rPr lang="en-US" altLang="en-US" sz="28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The green parentheses are opposites so change the sign on the </a:t>
            </a:r>
            <a:r>
              <a:rPr lang="en-US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4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    - 4</a:t>
            </a:r>
            <a:r>
              <a:rPr lang="en-US" altLang="en-US" sz="2800" b="1" dirty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(-</a:t>
            </a:r>
            <a:r>
              <a:rPr lang="en-US" altLang="en-US" sz="2800" b="1" i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 + 5) or </a:t>
            </a:r>
            <a:r>
              <a:rPr lang="en-US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– 4</a:t>
            </a:r>
            <a:r>
              <a:rPr lang="en-US" altLang="en-US" sz="28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 (5 - </a:t>
            </a:r>
            <a:r>
              <a:rPr lang="en-US" altLang="en-US" sz="2800" b="1" i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altLang="en-US" sz="2800" b="1" dirty="0">
                <a:latin typeface="Times New Roman" pitchFamily="18" charset="0"/>
                <a:cs typeface="Times New Roman" panose="02020603050405020304" pitchFamily="18" charset="0"/>
              </a:rPr>
              <a:t>Now you have a common factor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b="1" dirty="0">
                <a:latin typeface="Times New Roman" pitchFamily="18" charset="0"/>
                <a:cs typeface="Times New Roman" panose="02020603050405020304" pitchFamily="18" charset="0"/>
              </a:rPr>
              <a:t>                  </a:t>
            </a:r>
            <a:r>
              <a:rPr lang="en-US" altLang="en-US" sz="28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(5 – </a:t>
            </a:r>
            <a:r>
              <a:rPr lang="en-US" altLang="en-US" sz="2800" b="1" i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800" b="1" dirty="0">
                <a:solidFill>
                  <a:srgbClr val="669900"/>
                </a:solidFill>
                <a:latin typeface="Times New Roman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2800" b="1" dirty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(3</a:t>
            </a:r>
            <a:r>
              <a:rPr lang="en-US" alt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 – 4)</a:t>
            </a:r>
          </a:p>
        </p:txBody>
      </p:sp>
    </p:spTree>
    <p:extLst>
      <p:ext uri="{BB962C8B-B14F-4D97-AF65-F5344CB8AC3E}">
        <p14:creationId xmlns:p14="http://schemas.microsoft.com/office/powerpoint/2010/main" val="116013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4819" name="Text Box 3"/>
          <p:cNvSpPr txBox="1">
            <a:spLocks noChangeArrowheads="1"/>
          </p:cNvSpPr>
          <p:nvPr/>
        </p:nvSpPr>
        <p:spPr bwMode="auto">
          <a:xfrm>
            <a:off x="473612" y="1371600"/>
            <a:ext cx="7543800" cy="500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sz="2800" dirty="0"/>
              <a:t>Factor </a:t>
            </a:r>
            <a:r>
              <a:rPr lang="en-US" altLang="en-US" sz="2800" i="1" dirty="0" err="1"/>
              <a:t>xy</a:t>
            </a:r>
            <a:r>
              <a:rPr lang="en-US" altLang="en-US" sz="2800" dirty="0"/>
              <a:t> + </a:t>
            </a:r>
            <a:r>
              <a:rPr lang="en-US" altLang="en-US" sz="2800" i="1" dirty="0"/>
              <a:t>y</a:t>
            </a:r>
            <a:r>
              <a:rPr lang="en-US" altLang="en-US" sz="2800" dirty="0"/>
              <a:t> + 2</a:t>
            </a:r>
            <a:r>
              <a:rPr lang="en-US" altLang="en-US" sz="2800" i="1" dirty="0"/>
              <a:t>x</a:t>
            </a:r>
            <a:r>
              <a:rPr lang="en-US" altLang="en-US" sz="2800" dirty="0"/>
              <a:t> + 2 by grouping</a:t>
            </a:r>
            <a:r>
              <a:rPr lang="en-US" altLang="en-US" sz="2800" dirty="0" smtClean="0"/>
              <a:t>.</a:t>
            </a:r>
          </a:p>
          <a:p>
            <a:pPr>
              <a:spcBef>
                <a:spcPct val="20000"/>
              </a:spcBef>
            </a:pPr>
            <a:endParaRPr lang="en-US" altLang="en-US" sz="2800" dirty="0"/>
          </a:p>
          <a:p>
            <a:pPr lv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dirty="0"/>
              <a:t>Notice that, although 1 is the GCF for all four terms of the polynomial, the first 2 terms have a GCF of </a:t>
            </a:r>
            <a:r>
              <a:rPr lang="en-US" altLang="en-US" sz="2800" i="1" dirty="0"/>
              <a:t>y</a:t>
            </a:r>
            <a:r>
              <a:rPr lang="en-US" altLang="en-US" sz="2800" dirty="0"/>
              <a:t> and the last 2 terms have a GCF of 2</a:t>
            </a:r>
            <a:r>
              <a:rPr lang="en-US" altLang="en-US" sz="2800" dirty="0" smtClean="0"/>
              <a:t>.</a:t>
            </a:r>
          </a:p>
          <a:p>
            <a:pPr lv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endParaRPr lang="en-US" altLang="en-US" sz="2800" dirty="0"/>
          </a:p>
          <a:p>
            <a:pPr lv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i="1" dirty="0" err="1"/>
              <a:t>xy</a:t>
            </a:r>
            <a:r>
              <a:rPr lang="en-US" altLang="en-US" sz="2800" dirty="0"/>
              <a:t> + </a:t>
            </a:r>
            <a:r>
              <a:rPr lang="en-US" altLang="en-US" sz="2800" i="1" dirty="0"/>
              <a:t>y</a:t>
            </a:r>
            <a:r>
              <a:rPr lang="en-US" altLang="en-US" sz="2800" dirty="0"/>
              <a:t> + 2</a:t>
            </a:r>
            <a:r>
              <a:rPr lang="en-US" altLang="en-US" sz="2800" i="1" dirty="0"/>
              <a:t>x</a:t>
            </a:r>
            <a:r>
              <a:rPr lang="en-US" altLang="en-US" sz="2800" dirty="0"/>
              <a:t> + 2 = </a:t>
            </a:r>
            <a:endParaRPr lang="en-US" altLang="en-US" sz="2800" dirty="0" smtClean="0"/>
          </a:p>
          <a:p>
            <a:pPr lv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i="1" dirty="0" smtClean="0"/>
              <a:t>x</a:t>
            </a:r>
            <a:r>
              <a:rPr lang="en-US" altLang="en-US" sz="2800" dirty="0" smtClean="0"/>
              <a:t> </a:t>
            </a:r>
            <a:r>
              <a:rPr lang="en-US" altLang="en-US" dirty="0"/>
              <a:t>·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y</a:t>
            </a:r>
            <a:r>
              <a:rPr lang="en-US" altLang="en-US" sz="2800" dirty="0">
                <a:cs typeface="Times New Roman" pitchFamily="18" charset="0"/>
              </a:rPr>
              <a:t> + 1 </a:t>
            </a:r>
            <a:r>
              <a:rPr lang="en-US" altLang="en-US" dirty="0"/>
              <a:t>·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y</a:t>
            </a:r>
            <a:r>
              <a:rPr lang="en-US" altLang="en-US" sz="2800" dirty="0">
                <a:cs typeface="Times New Roman" pitchFamily="18" charset="0"/>
              </a:rPr>
              <a:t> + </a:t>
            </a:r>
            <a:r>
              <a:rPr lang="en-US" altLang="en-US" sz="2800" b="1" dirty="0">
                <a:solidFill>
                  <a:schemeClr val="folHlink"/>
                </a:solidFill>
                <a:cs typeface="Times New Roman" pitchFamily="18" charset="0"/>
              </a:rPr>
              <a:t>2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dirty="0"/>
              <a:t>·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i="1" dirty="0">
                <a:cs typeface="Times New Roman" pitchFamily="18" charset="0"/>
              </a:rPr>
              <a:t>x</a:t>
            </a:r>
            <a:r>
              <a:rPr lang="en-US" altLang="en-US" sz="2800" dirty="0">
                <a:cs typeface="Times New Roman" pitchFamily="18" charset="0"/>
              </a:rPr>
              <a:t> + </a:t>
            </a:r>
            <a:r>
              <a:rPr lang="en-US" altLang="en-US" sz="2800" b="1" dirty="0">
                <a:solidFill>
                  <a:schemeClr val="folHlink"/>
                </a:solidFill>
                <a:cs typeface="Times New Roman" pitchFamily="18" charset="0"/>
              </a:rPr>
              <a:t>2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dirty="0"/>
              <a:t>·</a:t>
            </a:r>
            <a:r>
              <a:rPr lang="en-US" altLang="en-US" sz="2800" dirty="0">
                <a:cs typeface="Times New Roman" pitchFamily="18" charset="0"/>
              </a:rPr>
              <a:t> 1 =</a:t>
            </a:r>
            <a:endParaRPr lang="en-US" altLang="en-US" sz="2800" dirty="0"/>
          </a:p>
          <a:p>
            <a:pPr lv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b="1" i="1" dirty="0">
                <a:solidFill>
                  <a:schemeClr val="accent2"/>
                </a:solidFill>
              </a:rPr>
              <a:t>y</a:t>
            </a:r>
            <a:r>
              <a:rPr lang="en-US" altLang="en-US" sz="2800" b="1" dirty="0">
                <a:solidFill>
                  <a:schemeClr val="accent1"/>
                </a:solidFill>
              </a:rPr>
              <a:t>(</a:t>
            </a:r>
            <a:r>
              <a:rPr lang="en-US" altLang="en-US" sz="2800" b="1" i="1" dirty="0">
                <a:solidFill>
                  <a:schemeClr val="accent1"/>
                </a:solidFill>
              </a:rPr>
              <a:t>x</a:t>
            </a:r>
            <a:r>
              <a:rPr lang="en-US" altLang="en-US" sz="2800" b="1" dirty="0">
                <a:solidFill>
                  <a:schemeClr val="accent1"/>
                </a:solidFill>
              </a:rPr>
              <a:t> + 1)</a:t>
            </a:r>
            <a:r>
              <a:rPr lang="en-US" altLang="en-US" sz="2800" dirty="0">
                <a:solidFill>
                  <a:schemeClr val="accent1"/>
                </a:solidFill>
              </a:rPr>
              <a:t> </a:t>
            </a:r>
            <a:r>
              <a:rPr lang="en-US" altLang="en-US" sz="2800" dirty="0"/>
              <a:t>+ </a:t>
            </a:r>
            <a:r>
              <a:rPr lang="en-US" altLang="en-US" sz="2800" b="1" dirty="0">
                <a:solidFill>
                  <a:schemeClr val="folHlink"/>
                </a:solidFill>
                <a:cs typeface="Times New Roman" pitchFamily="18" charset="0"/>
              </a:rPr>
              <a:t>2</a:t>
            </a:r>
            <a:r>
              <a:rPr lang="en-US" altLang="en-US" sz="2800" b="1" dirty="0">
                <a:solidFill>
                  <a:schemeClr val="accent1"/>
                </a:solidFill>
              </a:rPr>
              <a:t>(</a:t>
            </a:r>
            <a:r>
              <a:rPr lang="en-US" altLang="en-US" sz="2800" b="1" i="1" dirty="0">
                <a:solidFill>
                  <a:schemeClr val="accent1"/>
                </a:solidFill>
              </a:rPr>
              <a:t>x</a:t>
            </a:r>
            <a:r>
              <a:rPr lang="en-US" altLang="en-US" sz="2800" b="1" dirty="0">
                <a:solidFill>
                  <a:schemeClr val="accent1"/>
                </a:solidFill>
              </a:rPr>
              <a:t> + 1)</a:t>
            </a:r>
            <a:r>
              <a:rPr lang="en-US" altLang="en-US" sz="2800" dirty="0">
                <a:solidFill>
                  <a:schemeClr val="accent1"/>
                </a:solidFill>
              </a:rPr>
              <a:t> </a:t>
            </a:r>
            <a:r>
              <a:rPr lang="en-US" altLang="en-US" sz="2800" dirty="0"/>
              <a:t>= </a:t>
            </a:r>
            <a:endParaRPr lang="en-US" altLang="en-US" sz="2800" dirty="0" smtClean="0"/>
          </a:p>
          <a:p>
            <a:pPr lv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b="1" dirty="0" smtClean="0">
                <a:solidFill>
                  <a:schemeClr val="accent1"/>
                </a:solidFill>
              </a:rPr>
              <a:t>(</a:t>
            </a:r>
            <a:r>
              <a:rPr lang="en-US" altLang="en-US" sz="2800" b="1" i="1" dirty="0">
                <a:solidFill>
                  <a:schemeClr val="accent1"/>
                </a:solidFill>
              </a:rPr>
              <a:t>x</a:t>
            </a:r>
            <a:r>
              <a:rPr lang="en-US" altLang="en-US" sz="2800" b="1" dirty="0">
                <a:solidFill>
                  <a:schemeClr val="accent1"/>
                </a:solidFill>
              </a:rPr>
              <a:t> + 1)</a:t>
            </a:r>
            <a:r>
              <a:rPr lang="en-US" altLang="en-US" sz="2800" dirty="0"/>
              <a:t>(</a:t>
            </a:r>
            <a:r>
              <a:rPr lang="en-US" altLang="en-US" sz="2800" b="1" i="1" dirty="0">
                <a:solidFill>
                  <a:schemeClr val="accent2"/>
                </a:solidFill>
              </a:rPr>
              <a:t>y</a:t>
            </a:r>
            <a:r>
              <a:rPr lang="en-US" altLang="en-US" sz="2800" dirty="0"/>
              <a:t> + </a:t>
            </a:r>
            <a:r>
              <a:rPr lang="en-US" altLang="en-US" sz="2800" b="1" dirty="0">
                <a:solidFill>
                  <a:schemeClr val="folHlink"/>
                </a:solidFill>
                <a:cs typeface="Times New Roman" pitchFamily="18" charset="0"/>
              </a:rPr>
              <a:t>2</a:t>
            </a:r>
            <a:r>
              <a:rPr lang="en-US" altLang="en-US" sz="2800" dirty="0"/>
              <a:t>)</a:t>
            </a:r>
          </a:p>
        </p:txBody>
      </p:sp>
      <p:sp>
        <p:nvSpPr>
          <p:cNvPr id="1314821" name="Text Box 5"/>
          <p:cNvSpPr txBox="1">
            <a:spLocks noChangeArrowheads="1"/>
          </p:cNvSpPr>
          <p:nvPr/>
        </p:nvSpPr>
        <p:spPr bwMode="auto">
          <a:xfrm>
            <a:off x="457200" y="579878"/>
            <a:ext cx="1905000" cy="528638"/>
          </a:xfrm>
          <a:prstGeom prst="rect">
            <a:avLst/>
          </a:prstGeom>
          <a:solidFill>
            <a:srgbClr val="2D4202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800" b="1" dirty="0" smtClean="0">
                <a:solidFill>
                  <a:schemeClr val="bg2"/>
                </a:solidFill>
              </a:rPr>
              <a:t>Example 4</a:t>
            </a:r>
            <a:endParaRPr lang="en-US" altLang="en-US" sz="28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7599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1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1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1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1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1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1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4819" grpId="0" build="p" bldLvl="2" autoUpdateAnimBg="0"/>
      <p:bldP spid="13148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7609" y="1219200"/>
            <a:ext cx="8610600" cy="4114800"/>
          </a:xfrm>
        </p:spPr>
        <p:txBody>
          <a:bodyPr>
            <a:normAutofit fontScale="92500" lnSpcReduction="10000"/>
          </a:bodyPr>
          <a:lstStyle/>
          <a:p>
            <a:pPr>
              <a:buSzTx/>
              <a:buFont typeface="Wingdings" pitchFamily="2" charset="2"/>
              <a:buNone/>
            </a:pP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 2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9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+ 18 – </a:t>
            </a:r>
            <a:r>
              <a:rPr lang="en-US" altLang="en-US" sz="2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grouping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SzTx/>
              <a:buFont typeface="Wingdings" pitchFamily="2" charset="2"/>
              <a:buNone/>
            </a:pPr>
            <a:endParaRPr lang="en-US" alt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SzTx/>
              <a:buFont typeface="Wingdings" pitchFamily="2" charset="2"/>
              <a:buNone/>
            </a:pP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Neither pair has a common factor (other than 1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buSzTx/>
              <a:buFont typeface="Wingdings" pitchFamily="2" charset="2"/>
              <a:buNone/>
            </a:pPr>
            <a:endParaRPr lang="en-US" alt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SzTx/>
              <a:buFont typeface="Wingdings" pitchFamily="2" charset="2"/>
              <a:buNone/>
            </a:pP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So, rearrange the order of the factors.</a:t>
            </a:r>
          </a:p>
          <a:p>
            <a:pPr lvl="1">
              <a:buSzTx/>
              <a:buFont typeface="Wingdings" pitchFamily="2" charset="2"/>
              <a:buNone/>
            </a:pP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+ 18 – 9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en-US" sz="2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endParaRPr lang="en-US" alt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SzTx/>
              <a:buFont typeface="Wingdings" pitchFamily="2" charset="2"/>
              <a:buNone/>
            </a:pPr>
            <a:r>
              <a:rPr lang="en-US" altLang="en-US" sz="2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en-US" sz="2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· 9 – 9 · </a:t>
            </a:r>
            <a:r>
              <a:rPr lang="en-US" altLang="en-US" sz="2600" b="1" i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· </a:t>
            </a:r>
            <a:r>
              <a:rPr lang="en-US" altLang="en-US" sz="2600" b="1" i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lvl="1">
              <a:buSzTx/>
              <a:buFont typeface="Wingdings" pitchFamily="2" charset="2"/>
              <a:buNone/>
            </a:pPr>
            <a:r>
              <a:rPr lang="en-US" altLang="en-US" sz="2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+ 9) – </a:t>
            </a:r>
            <a:r>
              <a:rPr lang="en-US" altLang="en-US" sz="2600" b="1" i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(9 + </a:t>
            </a:r>
            <a:r>
              <a:rPr lang="en-US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</a:t>
            </a:r>
          </a:p>
          <a:p>
            <a:pPr lvl="1">
              <a:buSzTx/>
              <a:buFont typeface="Wingdings" pitchFamily="2" charset="2"/>
              <a:buNone/>
            </a:pPr>
            <a:r>
              <a:rPr lang="en-US" altLang="en-US" sz="2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6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+ 9)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en-US" sz="2600" b="1" i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6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+ 9)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    </a:t>
            </a:r>
            <a:r>
              <a:rPr lang="en-US" altLang="en-U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(make sure the factors are identical)</a:t>
            </a:r>
          </a:p>
          <a:p>
            <a:pPr lvl="1">
              <a:buSzTx/>
              <a:buFont typeface="Wingdings" pitchFamily="2" charset="2"/>
              <a:buNone/>
            </a:pPr>
            <a:r>
              <a:rPr lang="en-US" alt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(x + 9)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en-US" sz="2600" b="1" i="1" dirty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317892" name="Text Box 4"/>
          <p:cNvSpPr txBox="1">
            <a:spLocks noChangeArrowheads="1"/>
          </p:cNvSpPr>
          <p:nvPr/>
        </p:nvSpPr>
        <p:spPr bwMode="auto">
          <a:xfrm>
            <a:off x="304800" y="282513"/>
            <a:ext cx="2514600" cy="584775"/>
          </a:xfrm>
          <a:prstGeom prst="rect">
            <a:avLst/>
          </a:prstGeom>
          <a:solidFill>
            <a:srgbClr val="2D4202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200" b="1" dirty="0" smtClean="0">
                <a:solidFill>
                  <a:schemeClr val="bg2"/>
                </a:solidFill>
              </a:rPr>
              <a:t>Example 5</a:t>
            </a:r>
            <a:endParaRPr lang="en-US" altLang="en-US" sz="3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5581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1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1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1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1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1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1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1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1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7890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Cases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Example 6: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27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𝑤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+9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𝑤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−4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−8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106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817</Words>
  <Application>Microsoft Office PowerPoint</Application>
  <PresentationFormat>On-screen Show (4:3)</PresentationFormat>
  <Paragraphs>98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Factoring by Grouping</vt:lpstr>
      <vt:lpstr>PowerPoint Presentation</vt:lpstr>
      <vt:lpstr>Factoring by Grouping</vt:lpstr>
      <vt:lpstr>         Factor by Grouping Example 1:</vt:lpstr>
      <vt:lpstr>      Factor by Grouping  Example 2:</vt:lpstr>
      <vt:lpstr>        Factor by Grouping   Example 3:</vt:lpstr>
      <vt:lpstr>PowerPoint Presentation</vt:lpstr>
      <vt:lpstr>PowerPoint Presentation</vt:lpstr>
      <vt:lpstr>Special Cases</vt:lpstr>
      <vt:lpstr>Special Cases</vt:lpstr>
      <vt:lpstr>Special Cases</vt:lpstr>
      <vt:lpstr>Special Cases</vt:lpstr>
      <vt:lpstr>Special Cases</vt:lpstr>
      <vt:lpstr>Special Cases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test</cp:lastModifiedBy>
  <cp:revision>11</cp:revision>
  <dcterms:created xsi:type="dcterms:W3CDTF">2014-09-23T12:18:29Z</dcterms:created>
  <dcterms:modified xsi:type="dcterms:W3CDTF">2014-10-15T17:43:39Z</dcterms:modified>
</cp:coreProperties>
</file>